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6"/>
  </p:notesMasterIdLst>
  <p:sldIdLst>
    <p:sldId id="297" r:id="rId2"/>
    <p:sldId id="258" r:id="rId3"/>
    <p:sldId id="259" r:id="rId4"/>
    <p:sldId id="263" r:id="rId5"/>
    <p:sldId id="307" r:id="rId6"/>
    <p:sldId id="309" r:id="rId7"/>
    <p:sldId id="308" r:id="rId8"/>
    <p:sldId id="265" r:id="rId9"/>
    <p:sldId id="264" r:id="rId10"/>
    <p:sldId id="298" r:id="rId11"/>
    <p:sldId id="267" r:id="rId12"/>
    <p:sldId id="268" r:id="rId13"/>
    <p:sldId id="269" r:id="rId14"/>
    <p:sldId id="270" r:id="rId15"/>
    <p:sldId id="271" r:id="rId16"/>
    <p:sldId id="293" r:id="rId17"/>
    <p:sldId id="294" r:id="rId18"/>
    <p:sldId id="292" r:id="rId19"/>
    <p:sldId id="272" r:id="rId20"/>
    <p:sldId id="273" r:id="rId21"/>
    <p:sldId id="295" r:id="rId22"/>
    <p:sldId id="274" r:id="rId23"/>
    <p:sldId id="275" r:id="rId24"/>
    <p:sldId id="276" r:id="rId25"/>
    <p:sldId id="300" r:id="rId26"/>
    <p:sldId id="299" r:id="rId27"/>
    <p:sldId id="277" r:id="rId28"/>
    <p:sldId id="289" r:id="rId29"/>
    <p:sldId id="279" r:id="rId30"/>
    <p:sldId id="280" r:id="rId31"/>
    <p:sldId id="281" r:id="rId32"/>
    <p:sldId id="303" r:id="rId33"/>
    <p:sldId id="306" r:id="rId34"/>
    <p:sldId id="305" r:id="rId35"/>
    <p:sldId id="304" r:id="rId36"/>
    <p:sldId id="282" r:id="rId37"/>
    <p:sldId id="283" r:id="rId38"/>
    <p:sldId id="301" r:id="rId39"/>
    <p:sldId id="302" r:id="rId40"/>
    <p:sldId id="285" r:id="rId41"/>
    <p:sldId id="286" r:id="rId42"/>
    <p:sldId id="296" r:id="rId43"/>
    <p:sldId id="287" r:id="rId44"/>
    <p:sldId id="288" r:id="rId45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4249FBA-80A0-4AEF-BC44-CFB583492968}">
          <p14:sldIdLst>
            <p14:sldId id="297"/>
            <p14:sldId id="258"/>
            <p14:sldId id="259"/>
            <p14:sldId id="263"/>
            <p14:sldId id="307"/>
            <p14:sldId id="309"/>
            <p14:sldId id="308"/>
            <p14:sldId id="265"/>
            <p14:sldId id="264"/>
            <p14:sldId id="298"/>
            <p14:sldId id="267"/>
            <p14:sldId id="268"/>
            <p14:sldId id="269"/>
            <p14:sldId id="270"/>
            <p14:sldId id="271"/>
            <p14:sldId id="293"/>
            <p14:sldId id="294"/>
            <p14:sldId id="292"/>
            <p14:sldId id="272"/>
            <p14:sldId id="273"/>
            <p14:sldId id="295"/>
            <p14:sldId id="274"/>
            <p14:sldId id="275"/>
            <p14:sldId id="276"/>
            <p14:sldId id="300"/>
            <p14:sldId id="299"/>
            <p14:sldId id="277"/>
            <p14:sldId id="289"/>
            <p14:sldId id="279"/>
            <p14:sldId id="280"/>
            <p14:sldId id="281"/>
            <p14:sldId id="303"/>
            <p14:sldId id="306"/>
            <p14:sldId id="305"/>
            <p14:sldId id="304"/>
            <p14:sldId id="282"/>
            <p14:sldId id="283"/>
            <p14:sldId id="301"/>
            <p14:sldId id="302"/>
            <p14:sldId id="285"/>
            <p14:sldId id="286"/>
            <p14:sldId id="296"/>
            <p14:sldId id="287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toliy Kigel" initials="AK" lastIdx="0" clrIdx="0">
    <p:extLst>
      <p:ext uri="{19B8F6BF-5375-455C-9EA6-DF929625EA0E}">
        <p15:presenceInfo xmlns:p15="http://schemas.microsoft.com/office/powerpoint/2012/main" userId="7432c6c4687b0a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474" autoAdjust="0"/>
    <p:restoredTop sz="94660"/>
  </p:normalViewPr>
  <p:slideViewPr>
    <p:cSldViewPr>
      <p:cViewPr varScale="1">
        <p:scale>
          <a:sx n="103" d="100"/>
          <a:sy n="103" d="100"/>
        </p:scale>
        <p:origin x="138" y="24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18.12.2020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37365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97078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B0D-6115-4D7C-8040-9C8E2349BB6E}" type="datetime1">
              <a:rPr lang="uk-UA" smtClean="0"/>
              <a:pPr/>
              <a:t>18.12.2020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7BA-0A39-4DE2-BFC3-D5290044365E}" type="datetime1">
              <a:rPr lang="uk-UA" smtClean="0"/>
              <a:pPr/>
              <a:t>18.12.2020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6A67F-6C29-47DC-AF8A-FDB3C787DF70}" type="datetime1">
              <a:rPr lang="uk-UA" smtClean="0"/>
              <a:pPr/>
              <a:t>18.12.2020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7D9C5-7FF1-434F-B56E-9BAD559744E9}" type="datetime1">
              <a:rPr lang="uk-UA" smtClean="0"/>
              <a:pPr/>
              <a:t>18.12.2020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FC9-DE63-476B-A1A9-BE934D9049F8}" type="datetime1">
              <a:rPr lang="uk-UA" smtClean="0"/>
              <a:pPr/>
              <a:t>18.12.2020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4460F-86E2-4DF6-9D0F-12F5005CF375}" type="datetime1">
              <a:rPr lang="uk-UA" smtClean="0"/>
              <a:pPr/>
              <a:t>18.12.2020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1715E-DDCD-4267-B0A5-2918B6F6768A}" type="datetime1">
              <a:rPr lang="uk-UA" smtClean="0"/>
              <a:pPr/>
              <a:t>18.12.2020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9842C-EB2D-4EBB-A272-2F6A49D9794D}" type="datetime1">
              <a:rPr lang="uk-UA" smtClean="0"/>
              <a:pPr/>
              <a:t>18.12.2020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F091-B700-4B52-99AC-85D0FD94D904}" type="datetime1">
              <a:rPr lang="uk-UA" smtClean="0"/>
              <a:pPr/>
              <a:t>18.12.2020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DFABA-3811-4634-B803-2EAC4CD0063B}" type="datetime1">
              <a:rPr lang="uk-UA" smtClean="0"/>
              <a:pPr/>
              <a:t>18.12.2020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A25E-F88E-463A-A119-D1E55A881002}" type="datetime1">
              <a:rPr lang="uk-UA" smtClean="0"/>
              <a:pPr/>
              <a:t>18.12.2020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8ED03-0080-49A2-B709-7DA4ACB3A1C3}" type="datetime1">
              <a:rPr lang="uk-UA" smtClean="0"/>
              <a:pPr/>
              <a:t>18.12.2020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lp/mono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ref.ru/css/font-family" TargetMode="External"/><Relationship Id="rId7" Type="http://schemas.openxmlformats.org/officeDocument/2006/relationships/hyperlink" Target="https://webref.ru/css/line-height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ebref.ru/css/font-size" TargetMode="External"/><Relationship Id="rId5" Type="http://schemas.openxmlformats.org/officeDocument/2006/relationships/hyperlink" Target="https://webref.ru/css/font-weight" TargetMode="External"/><Relationship Id="rId4" Type="http://schemas.openxmlformats.org/officeDocument/2006/relationships/hyperlink" Target="https://webref.ru/css/font-style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ebref.ru/css/font-weight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ebref.ru/css/font-face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fontawesom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dnjs.com/libraries/font-awesome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ebref.ru/css/value/size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medium.com/devschacht/3a5dc6193857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youtu.be/gSr7DW_89xU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youtu.be/bgrJ3Hlx7uo?t=39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unicode.org/emoji/charts/full-emoji-lis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43335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4400" b="1" dirty="0" err="1" smtClean="0">
                <a:solidFill>
                  <a:schemeClr val="bg1"/>
                </a:solidFill>
                <a:latin typeface="+mj-lt"/>
              </a:rPr>
              <a:t>Типографика</a:t>
            </a:r>
            <a:r>
              <a:rPr lang="ru-RU" sz="4400" b="1" dirty="0" smtClean="0">
                <a:solidFill>
                  <a:schemeClr val="bg1"/>
                </a:solidFill>
                <a:latin typeface="+mj-lt"/>
              </a:rPr>
              <a:t> и </a:t>
            </a:r>
            <a:r>
              <a:rPr lang="en-US" sz="4400" b="1" dirty="0" smtClean="0">
                <a:solidFill>
                  <a:schemeClr val="bg1"/>
                </a:solidFill>
                <a:latin typeface="+mj-lt"/>
              </a:rPr>
              <a:t>Web</a:t>
            </a:r>
            <a:endParaRPr lang="uk-UA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 smtClean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 smtClean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 smtClean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 smtClean="0">
                <a:solidFill>
                  <a:srgbClr val="FFC000"/>
                </a:solidFill>
                <a:cs typeface="Segoe UI Semibold" panose="020B0702040204020203" pitchFamily="34" charset="0"/>
              </a:rPr>
              <a:t>/WEB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43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designtalk.club/wp-content/uploads/2016/11/typography-1280x8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5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25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136560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2426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Базовая классификация шрифтов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9376" y="4797152"/>
            <a:ext cx="11377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Serif</a:t>
            </a:r>
            <a:r>
              <a:rPr lang="en-US" sz="2800" dirty="0" smtClean="0"/>
              <a:t> –</a:t>
            </a:r>
            <a:r>
              <a:rPr lang="ru-RU" sz="2800" dirty="0" smtClean="0"/>
              <a:t> шрифты с засечками (также известны как </a:t>
            </a:r>
            <a:r>
              <a:rPr lang="en-US" sz="2800" dirty="0" smtClean="0"/>
              <a:t>Antiqua</a:t>
            </a:r>
            <a:r>
              <a:rPr lang="ru-RU" sz="2800" dirty="0" smtClean="0"/>
              <a:t>), </a:t>
            </a:r>
            <a:endParaRPr lang="en-US" sz="2800" dirty="0" smtClean="0"/>
          </a:p>
          <a:p>
            <a:pPr algn="ctr"/>
            <a:r>
              <a:rPr lang="en-US" sz="2800" b="1" dirty="0" smtClean="0"/>
              <a:t>Sans </a:t>
            </a:r>
            <a:r>
              <a:rPr lang="en-US" sz="2800" b="1" dirty="0"/>
              <a:t>Serif </a:t>
            </a:r>
            <a:r>
              <a:rPr lang="en-US" sz="2800" dirty="0"/>
              <a:t>– </a:t>
            </a:r>
            <a:r>
              <a:rPr lang="ru-RU" sz="2800" dirty="0"/>
              <a:t>шрифты без </a:t>
            </a:r>
            <a:r>
              <a:rPr lang="ru-RU" sz="2800" dirty="0" smtClean="0"/>
              <a:t>засечек</a:t>
            </a:r>
            <a:r>
              <a:rPr lang="en-US" sz="2800" dirty="0" smtClean="0"/>
              <a:t> (</a:t>
            </a:r>
            <a:r>
              <a:rPr lang="ru-RU" sz="2800" dirty="0" smtClean="0"/>
              <a:t>также известны как </a:t>
            </a:r>
            <a:r>
              <a:rPr lang="en-US" sz="2800" dirty="0" smtClean="0"/>
              <a:t>Grotesque)</a:t>
            </a:r>
            <a:endParaRPr lang="ru-RU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466668" y="1998537"/>
            <a:ext cx="339708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SERIF</a:t>
            </a:r>
            <a:endParaRPr lang="uk-UA" sz="9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655840" y="1998537"/>
            <a:ext cx="7201010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200" dirty="0" smtClean="0">
                <a:latin typeface="Arial" panose="020B0604020202020204" pitchFamily="34" charset="0"/>
                <a:cs typeface="Arial" panose="020B0604020202020204" pitchFamily="34" charset="0"/>
              </a:rPr>
              <a:t>SANS SERIF</a:t>
            </a:r>
            <a:endParaRPr lang="uk-UA" sz="9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280906" y="1844824"/>
            <a:ext cx="14894" cy="18002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77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9840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2426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Базовая классификация шрифтов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51584" y="4976008"/>
            <a:ext cx="7344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Monospace</a:t>
            </a:r>
            <a:r>
              <a:rPr lang="en-US" sz="2400" dirty="0" smtClean="0"/>
              <a:t> </a:t>
            </a:r>
            <a:r>
              <a:rPr lang="en-US" sz="2400" dirty="0"/>
              <a:t>– </a:t>
            </a:r>
            <a:r>
              <a:rPr lang="ru-RU" sz="2400" dirty="0"/>
              <a:t>шрифты все символы которых имеют одинаковую ширину (в эту категорию могут входить как </a:t>
            </a:r>
            <a:r>
              <a:rPr lang="en-US" sz="2400" b="1" dirty="0"/>
              <a:t>Serif</a:t>
            </a:r>
            <a:r>
              <a:rPr lang="en-US" sz="2400" dirty="0"/>
              <a:t> </a:t>
            </a:r>
            <a:r>
              <a:rPr lang="ru-RU" sz="2400" dirty="0"/>
              <a:t>так и </a:t>
            </a:r>
            <a:r>
              <a:rPr lang="en-US" sz="2400" b="1" dirty="0"/>
              <a:t>Sans Serif </a:t>
            </a:r>
            <a:r>
              <a:rPr lang="ru-RU" sz="2400" dirty="0"/>
              <a:t>шрифты</a:t>
            </a:r>
            <a:r>
              <a:rPr lang="ru-RU" sz="2400" dirty="0" smtClean="0"/>
              <a:t>).</a:t>
            </a:r>
            <a:endParaRPr lang="ru-RU" sz="2400" dirty="0"/>
          </a:p>
        </p:txBody>
      </p:sp>
      <p:pic>
        <p:nvPicPr>
          <p:cNvPr id="2050" name="Picture 2" descr="https://upload.wikimedia.org/wikipedia/commons/thumb/c/c5/Propvsmono.svg/640px-Propvsmono.svg.png?155987940086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186518"/>
            <a:ext cx="6587920" cy="294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upload.wikimedia.org/wikipedia/commons/thumb/3/3f/Duplexing_numerals_Concourse.png/220px-Duplexing_numerals_Concour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1592993"/>
            <a:ext cx="2671056" cy="253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11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2426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Базовая классификация шрифтов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60096" y="2498120"/>
            <a:ext cx="46805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Также </a:t>
            </a:r>
            <a:r>
              <a:rPr lang="ru-RU" sz="2400" dirty="0"/>
              <a:t>можно выделить «рукописные</a:t>
            </a:r>
            <a:r>
              <a:rPr lang="ru-RU" sz="2400" dirty="0" smtClean="0"/>
              <a:t>»</a:t>
            </a:r>
            <a:r>
              <a:rPr lang="en-US" sz="2400" dirty="0" smtClean="0"/>
              <a:t> (</a:t>
            </a:r>
            <a:r>
              <a:rPr lang="en-US" sz="2400" b="1" dirty="0" smtClean="0"/>
              <a:t>handwritten</a:t>
            </a:r>
            <a:r>
              <a:rPr lang="en-US" sz="2400" dirty="0" smtClean="0"/>
              <a:t>)</a:t>
            </a:r>
            <a:r>
              <a:rPr lang="ru-RU" sz="2400" dirty="0" smtClean="0"/>
              <a:t> </a:t>
            </a:r>
            <a:r>
              <a:rPr lang="ru-RU" sz="2400" dirty="0"/>
              <a:t>шрифты и «декоративные» которые относятся к общей группе </a:t>
            </a:r>
            <a:r>
              <a:rPr lang="en-US" sz="2400" b="1" dirty="0" smtClean="0"/>
              <a:t>cursive</a:t>
            </a:r>
            <a:r>
              <a:rPr lang="en-US" sz="2400" dirty="0"/>
              <a:t>.</a:t>
            </a:r>
            <a:endParaRPr lang="ru-RU" sz="2400" dirty="0"/>
          </a:p>
        </p:txBody>
      </p:sp>
      <p:pic>
        <p:nvPicPr>
          <p:cNvPr id="3074" name="Picture 2" descr="https://dealjumbo.com/wp-content/uploads/edd/Handwritten-Font-Collection-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56" t="35135" r="1"/>
          <a:stretch/>
        </p:blipFill>
        <p:spPr bwMode="auto">
          <a:xfrm>
            <a:off x="695400" y="980728"/>
            <a:ext cx="6126921" cy="56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19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21674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6064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Варианты начертания шрифтов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44072" y="1916832"/>
            <a:ext cx="44284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Шрифты могут обладать несколькими вариантами начертания, например </a:t>
            </a:r>
            <a:r>
              <a:rPr lang="ru-RU" sz="2800" b="1" dirty="0"/>
              <a:t>обычное</a:t>
            </a:r>
            <a:r>
              <a:rPr lang="ru-RU" sz="2800" dirty="0"/>
              <a:t>, </a:t>
            </a:r>
            <a:r>
              <a:rPr lang="ru-RU" sz="2800" b="1" dirty="0" err="1"/>
              <a:t>полужирнное</a:t>
            </a:r>
            <a:r>
              <a:rPr lang="ru-RU" sz="2800" dirty="0"/>
              <a:t>, </a:t>
            </a:r>
            <a:r>
              <a:rPr lang="ru-RU" sz="2800" b="1" dirty="0"/>
              <a:t>курсив</a:t>
            </a:r>
            <a:r>
              <a:rPr lang="ru-RU" sz="2800" dirty="0"/>
              <a:t> а также их комбинациями.</a:t>
            </a:r>
            <a:r>
              <a:rPr lang="en-US" sz="2800" dirty="0"/>
              <a:t> </a:t>
            </a:r>
            <a:endParaRPr lang="ru-RU" sz="2800" dirty="0"/>
          </a:p>
        </p:txBody>
      </p:sp>
      <p:pic>
        <p:nvPicPr>
          <p:cNvPr id="4" name="Picture 2" descr="http://dl4.joxi.net/drive/2018/09/21/0018/1034/1209354/54/e46dec47bc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60"/>
          <a:stretch/>
        </p:blipFill>
        <p:spPr bwMode="auto">
          <a:xfrm>
            <a:off x="983432" y="1077015"/>
            <a:ext cx="4248472" cy="513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71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 smtClean="0"/>
              <a:t>Шрифт</a:t>
            </a:r>
            <a:r>
              <a:rPr lang="ru-RU" sz="8000" dirty="0" smtClean="0"/>
              <a:t> – элемент функционала</a:t>
            </a:r>
            <a:endParaRPr lang="ru-RU" sz="8000" dirty="0"/>
          </a:p>
        </p:txBody>
      </p:sp>
    </p:spTree>
    <p:extLst>
      <p:ext uri="{BB962C8B-B14F-4D97-AF65-F5344CB8AC3E}">
        <p14:creationId xmlns:p14="http://schemas.microsoft.com/office/powerpoint/2010/main" val="216467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77" y="0"/>
            <a:ext cx="6475534" cy="393305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94" y="3933057"/>
            <a:ext cx="7167591" cy="292494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074" y="0"/>
            <a:ext cx="5733926" cy="451193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/>
          <a:srcRect l="24274"/>
          <a:stretch/>
        </p:blipFill>
        <p:spPr>
          <a:xfrm>
            <a:off x="7152297" y="4470654"/>
            <a:ext cx="5039703" cy="238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1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233" y="1052736"/>
            <a:ext cx="6475534" cy="39330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Прямоугольник 2"/>
          <p:cNvSpPr/>
          <p:nvPr/>
        </p:nvSpPr>
        <p:spPr>
          <a:xfrm>
            <a:off x="0" y="5661248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hlinkClick r:id="rId3"/>
              </a:rPr>
              <a:t>https://www.jetbrains.com/lp/mono</a:t>
            </a:r>
            <a:r>
              <a:rPr lang="ru-RU" sz="3200" b="1" dirty="0" smtClean="0">
                <a:hlinkClick r:id="rId3"/>
              </a:rPr>
              <a:t>/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149954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/>
              <a:t>3. </a:t>
            </a:r>
            <a:r>
              <a:rPr lang="ru-RU" sz="8000" dirty="0" smtClean="0"/>
              <a:t>О </a:t>
            </a:r>
            <a:r>
              <a:rPr lang="ru-RU" sz="8000" dirty="0"/>
              <a:t>шрифтах</a:t>
            </a:r>
            <a:r>
              <a:rPr lang="en-US" sz="8000" dirty="0"/>
              <a:t> </a:t>
            </a:r>
            <a:r>
              <a:rPr lang="ru-RU" sz="8000" dirty="0" smtClean="0"/>
              <a:t>в вебе</a:t>
            </a:r>
            <a:endParaRPr lang="ru-RU" sz="8000" dirty="0"/>
          </a:p>
        </p:txBody>
      </p:sp>
    </p:spTree>
    <p:extLst>
      <p:ext uri="{BB962C8B-B14F-4D97-AF65-F5344CB8AC3E}">
        <p14:creationId xmlns:p14="http://schemas.microsoft.com/office/powerpoint/2010/main" val="120274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8864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/>
              <a:t>Шрифты и экраны</a:t>
            </a:r>
            <a:endParaRPr lang="ru-RU" sz="2800" b="1" dirty="0"/>
          </a:p>
        </p:txBody>
      </p:sp>
      <p:pic>
        <p:nvPicPr>
          <p:cNvPr id="6146" name="Picture 2" descr="https://www.originalam.net/img/pages/1200dpi_printing_zoom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56" b="10885"/>
          <a:stretch/>
        </p:blipFill>
        <p:spPr bwMode="auto">
          <a:xfrm>
            <a:off x="1343472" y="692696"/>
            <a:ext cx="9505056" cy="453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27448" y="5301208"/>
            <a:ext cx="99371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Бытует мнение что в Вебе (и в целом для отображения на экранах) необходимо использовать только шрифты без засечек. Во времена когда разрешающая способность экранов была мала – это имело смысл, т.к. было проблематично </a:t>
            </a:r>
            <a:r>
              <a:rPr lang="ru-RU" dirty="0" err="1" smtClean="0"/>
              <a:t>отрисовывать</a:t>
            </a:r>
            <a:r>
              <a:rPr lang="ru-RU" dirty="0" smtClean="0"/>
              <a:t> засечки. На сегодня разрешающая способность экранов позволяет без особых проблем </a:t>
            </a:r>
            <a:r>
              <a:rPr lang="ru-RU" dirty="0" err="1" smtClean="0"/>
              <a:t>отрисовывать</a:t>
            </a:r>
            <a:r>
              <a:rPr lang="ru-RU" dirty="0" smtClean="0"/>
              <a:t> шрифты с засечками. 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4872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 smtClean="0"/>
              <a:t>1. О </a:t>
            </a:r>
            <a:r>
              <a:rPr lang="ru-RU" sz="8000" b="1" dirty="0"/>
              <a:t>кодировке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13829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/>
              <a:t>4. </a:t>
            </a:r>
            <a:r>
              <a:rPr lang="ru-RU" sz="8000" dirty="0" smtClean="0"/>
              <a:t>Шрифты и </a:t>
            </a:r>
            <a:r>
              <a:rPr lang="en-US" sz="8000" dirty="0" smtClean="0"/>
              <a:t>CSS</a:t>
            </a:r>
            <a:endParaRPr lang="ru-RU" sz="8000" dirty="0"/>
          </a:p>
        </p:txBody>
      </p:sp>
    </p:spTree>
    <p:extLst>
      <p:ext uri="{BB962C8B-B14F-4D97-AF65-F5344CB8AC3E}">
        <p14:creationId xmlns:p14="http://schemas.microsoft.com/office/powerpoint/2010/main" val="377095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3894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/>
              <a:t>Работа со шрифтами на практике</a:t>
            </a:r>
            <a:endParaRPr lang="en-US" sz="36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484784"/>
            <a:ext cx="5792761" cy="41044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7320136" y="1340768"/>
            <a:ext cx="42484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Подготовьте разметку на основе таких команд </a:t>
            </a:r>
            <a:r>
              <a:rPr lang="en-US" sz="2400" b="1" dirty="0" smtClean="0"/>
              <a:t>Emmet</a:t>
            </a:r>
            <a:r>
              <a:rPr lang="en-US" sz="2400" dirty="0" smtClean="0"/>
              <a:t>’</a:t>
            </a:r>
            <a:r>
              <a:rPr lang="uk-UA" sz="2400" dirty="0" smtClean="0"/>
              <a:t>а</a:t>
            </a:r>
            <a:r>
              <a:rPr lang="en-US" sz="2400" dirty="0" smtClean="0"/>
              <a:t> </a:t>
            </a:r>
            <a:r>
              <a:rPr lang="uk-UA" sz="2400" dirty="0" smtClean="0"/>
              <a:t>в </a:t>
            </a:r>
            <a:r>
              <a:rPr lang="en-US" sz="2400" b="1" dirty="0" err="1" smtClean="0"/>
              <a:t>VSCode</a:t>
            </a:r>
            <a:r>
              <a:rPr lang="en-US" sz="2400" b="1" dirty="0" smtClean="0"/>
              <a:t> </a:t>
            </a:r>
            <a:r>
              <a:rPr lang="en-US" sz="2400" dirty="0" smtClean="0"/>
              <a:t>(</a:t>
            </a:r>
            <a:r>
              <a:rPr lang="uk-UA" sz="2400" dirty="0" smtClean="0"/>
              <a:t>команд</a:t>
            </a:r>
            <a:r>
              <a:rPr lang="ru-RU" sz="2400" dirty="0" smtClean="0"/>
              <a:t>ы выполняются по одной</a:t>
            </a:r>
            <a:r>
              <a:rPr lang="en-US" sz="2400" dirty="0" smtClean="0"/>
              <a:t>)</a:t>
            </a:r>
          </a:p>
          <a:p>
            <a:endParaRPr lang="ru-RU" sz="2400" dirty="0"/>
          </a:p>
          <a:p>
            <a:r>
              <a:rPr lang="en-US" sz="2400" dirty="0" smtClean="0"/>
              <a:t>1)</a:t>
            </a:r>
            <a:r>
              <a:rPr lang="uk-UA" sz="2400" dirty="0" smtClean="0"/>
              <a:t>Каркас </a:t>
            </a:r>
            <a:r>
              <a:rPr lang="en-US" sz="2400" dirty="0" smtClean="0"/>
              <a:t>HTML</a:t>
            </a:r>
            <a:r>
              <a:rPr lang="uk-UA" sz="2400" dirty="0" smtClean="0"/>
              <a:t>-</a:t>
            </a:r>
            <a:r>
              <a:rPr lang="uk-UA" sz="2400" dirty="0" err="1" smtClean="0"/>
              <a:t>разметки</a:t>
            </a:r>
            <a:r>
              <a:rPr lang="en-US" sz="2400" dirty="0" smtClean="0"/>
              <a:t>;</a:t>
            </a:r>
            <a:endParaRPr lang="uk-UA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2) </a:t>
            </a:r>
            <a:r>
              <a:rPr lang="uk-UA" sz="2400" dirty="0" smtClean="0"/>
              <a:t>Один заголовок </a:t>
            </a:r>
            <a:r>
              <a:rPr lang="en-US" sz="2400" b="1" dirty="0" smtClean="0"/>
              <a:t>&lt;h1&gt; </a:t>
            </a:r>
            <a:r>
              <a:rPr lang="uk-UA" sz="2400" dirty="0" smtClean="0"/>
              <a:t>с 10-ю словами;</a:t>
            </a:r>
          </a:p>
          <a:p>
            <a:endParaRPr lang="uk-UA" sz="2400" dirty="0" smtClean="0"/>
          </a:p>
          <a:p>
            <a:r>
              <a:rPr lang="uk-UA" sz="2400" dirty="0" smtClean="0"/>
              <a:t>3) </a:t>
            </a:r>
            <a:r>
              <a:rPr lang="uk-UA" sz="2400" dirty="0" err="1" smtClean="0"/>
              <a:t>Пять</a:t>
            </a:r>
            <a:r>
              <a:rPr lang="uk-UA" sz="2400" dirty="0" smtClean="0"/>
              <a:t> </a:t>
            </a:r>
            <a:r>
              <a:rPr lang="uk-UA" sz="2400" dirty="0" err="1" smtClean="0"/>
              <a:t>блоков</a:t>
            </a:r>
            <a:r>
              <a:rPr lang="ru-RU" sz="2400" dirty="0" smtClean="0"/>
              <a:t> </a:t>
            </a:r>
            <a:r>
              <a:rPr lang="en-US" sz="2400" b="1" dirty="0" smtClean="0"/>
              <a:t>&lt;div&gt; </a:t>
            </a:r>
            <a:r>
              <a:rPr lang="uk-UA" sz="2400" dirty="0" smtClean="0"/>
              <a:t>с </a:t>
            </a:r>
            <a:r>
              <a:rPr lang="en-US" sz="2400" dirty="0" smtClean="0"/>
              <a:t>200</a:t>
            </a:r>
            <a:r>
              <a:rPr lang="uk-UA" sz="2400" dirty="0" smtClean="0"/>
              <a:t>-ю словами </a:t>
            </a:r>
            <a:r>
              <a:rPr lang="ru-RU" sz="2400" dirty="0" smtClean="0"/>
              <a:t>каждый.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172435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4148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/>
              <a:t>Задание шрифта</a:t>
            </a:r>
            <a:r>
              <a:rPr lang="en-US" sz="4000" b="1" dirty="0" smtClean="0"/>
              <a:t> </a:t>
            </a:r>
            <a:r>
              <a:rPr lang="ru-RU" sz="4000" b="1" dirty="0" smtClean="0"/>
              <a:t>в </a:t>
            </a:r>
            <a:r>
              <a:rPr lang="en-US" sz="4000" b="1" dirty="0" smtClean="0"/>
              <a:t>CSS</a:t>
            </a:r>
            <a:endParaRPr lang="ru-RU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271464" y="4409817"/>
            <a:ext cx="99371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При помощи свойства </a:t>
            </a:r>
            <a:r>
              <a:rPr lang="en-US" sz="2000" b="1" dirty="0" smtClean="0">
                <a:solidFill>
                  <a:srgbClr val="00B050"/>
                </a:solidFill>
              </a:rPr>
              <a:t>font-family</a:t>
            </a:r>
            <a:r>
              <a:rPr lang="en-US" sz="2000" dirty="0" smtClean="0"/>
              <a:t> </a:t>
            </a:r>
            <a:r>
              <a:rPr lang="ru-RU" sz="2000" dirty="0" smtClean="0"/>
              <a:t>мы можем задать используемый шрифт (несколько в качестве резервных). Также есть возможность при помощи свойств</a:t>
            </a:r>
            <a:r>
              <a:rPr lang="en-US" sz="2000" dirty="0" smtClean="0"/>
              <a:t> </a:t>
            </a:r>
            <a:r>
              <a:rPr lang="en-US" sz="2000" b="1" dirty="0" smtClean="0"/>
              <a:t>font-style</a:t>
            </a:r>
            <a:r>
              <a:rPr lang="en-US" sz="2000" dirty="0" smtClean="0"/>
              <a:t>,</a:t>
            </a:r>
            <a:r>
              <a:rPr lang="en-US" sz="2000" b="1" dirty="0" smtClean="0"/>
              <a:t> font-weight</a:t>
            </a:r>
            <a:r>
              <a:rPr lang="en-US" sz="2000" dirty="0" smtClean="0"/>
              <a:t>,</a:t>
            </a:r>
            <a:r>
              <a:rPr lang="en-US" sz="2000" b="1" dirty="0" smtClean="0"/>
              <a:t> font-size</a:t>
            </a:r>
            <a:r>
              <a:rPr lang="en-US" sz="2000" dirty="0" smtClean="0"/>
              <a:t>,</a:t>
            </a:r>
            <a:r>
              <a:rPr lang="en-US" sz="2000" b="1" dirty="0" smtClean="0"/>
              <a:t> line-height </a:t>
            </a:r>
            <a:r>
              <a:rPr lang="ru-RU" sz="2000" dirty="0" smtClean="0"/>
              <a:t>(и других) задать внешний вид шрифта. Либо же можно воспользоваться универсальным свойством 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font</a:t>
            </a:r>
            <a:r>
              <a:rPr lang="en-US" sz="2000" dirty="0" smtClean="0"/>
              <a:t>. </a:t>
            </a:r>
            <a:endParaRPr lang="uk-UA" sz="20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43" y="1316127"/>
            <a:ext cx="9775113" cy="240090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8688288" y="2105561"/>
            <a:ext cx="310206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hlinkClick r:id="rId3"/>
              </a:rPr>
              <a:t>https://</a:t>
            </a:r>
            <a:r>
              <a:rPr lang="en-US" sz="1600" b="1" dirty="0" smtClean="0">
                <a:hlinkClick r:id="rId3"/>
              </a:rPr>
              <a:t>webref.ru/css/font-family</a:t>
            </a:r>
            <a:endParaRPr lang="en-US" sz="1600" b="1" dirty="0" smtClean="0"/>
          </a:p>
          <a:p>
            <a:r>
              <a:rPr lang="en-US" sz="1600" b="1" dirty="0">
                <a:hlinkClick r:id="rId4"/>
              </a:rPr>
              <a:t>https://</a:t>
            </a:r>
            <a:r>
              <a:rPr lang="en-US" sz="1600" b="1" dirty="0" smtClean="0">
                <a:hlinkClick r:id="rId4"/>
              </a:rPr>
              <a:t>webref.ru/css/font-style</a:t>
            </a:r>
            <a:endParaRPr lang="en-US" sz="1600" b="1" dirty="0" smtClean="0"/>
          </a:p>
          <a:p>
            <a:r>
              <a:rPr lang="en-US" sz="1600" b="1" dirty="0">
                <a:hlinkClick r:id="rId5"/>
              </a:rPr>
              <a:t>https://</a:t>
            </a:r>
            <a:r>
              <a:rPr lang="en-US" sz="1600" b="1" dirty="0" smtClean="0">
                <a:hlinkClick r:id="rId5"/>
              </a:rPr>
              <a:t>webref.ru/css/font-weight</a:t>
            </a:r>
            <a:endParaRPr lang="en-US" sz="1600" b="1" dirty="0" smtClean="0"/>
          </a:p>
          <a:p>
            <a:r>
              <a:rPr lang="en-US" sz="1600" b="1" dirty="0">
                <a:hlinkClick r:id="rId6"/>
              </a:rPr>
              <a:t>https://</a:t>
            </a:r>
            <a:r>
              <a:rPr lang="en-US" sz="1600" b="1" dirty="0" smtClean="0">
                <a:hlinkClick r:id="rId6"/>
              </a:rPr>
              <a:t>webref.ru/css/font-size</a:t>
            </a:r>
            <a:endParaRPr lang="en-US" sz="1600" b="1" dirty="0" smtClean="0"/>
          </a:p>
          <a:p>
            <a:r>
              <a:rPr lang="en-US" sz="1600" b="1" dirty="0">
                <a:hlinkClick r:id="rId7"/>
              </a:rPr>
              <a:t>https://</a:t>
            </a:r>
            <a:r>
              <a:rPr lang="en-US" sz="1600" b="1" dirty="0" smtClean="0">
                <a:hlinkClick r:id="rId7"/>
              </a:rPr>
              <a:t>webref.ru/css/line-height</a:t>
            </a:r>
            <a:endParaRPr lang="uk-UA" sz="1600" b="1" dirty="0"/>
          </a:p>
        </p:txBody>
      </p:sp>
    </p:spTree>
    <p:extLst>
      <p:ext uri="{BB962C8B-B14F-4D97-AF65-F5344CB8AC3E}">
        <p14:creationId xmlns:p14="http://schemas.microsoft.com/office/powerpoint/2010/main" val="261048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4148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/>
              <a:t>Задание шрифта</a:t>
            </a:r>
            <a:r>
              <a:rPr lang="en-US" sz="3600" b="1" dirty="0" smtClean="0"/>
              <a:t> </a:t>
            </a:r>
            <a:r>
              <a:rPr lang="ru-RU" sz="3600" b="1" dirty="0" smtClean="0"/>
              <a:t>в </a:t>
            </a:r>
            <a:r>
              <a:rPr lang="en-US" sz="3600" b="1" dirty="0" smtClean="0"/>
              <a:t>CSS</a:t>
            </a:r>
            <a:endParaRPr lang="ru-RU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104112" y="2305329"/>
            <a:ext cx="4500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Свойство </a:t>
            </a:r>
            <a:r>
              <a:rPr lang="en-US" sz="2000" b="1" dirty="0" smtClean="0"/>
              <a:t>font-weight</a:t>
            </a:r>
            <a:r>
              <a:rPr lang="en-US" sz="2000" dirty="0" smtClean="0"/>
              <a:t> </a:t>
            </a:r>
            <a:r>
              <a:rPr lang="ru-RU" sz="2000" dirty="0" smtClean="0"/>
              <a:t>позволяет задать насыщенность шрифта (толщину), в качестве значение используются числа кратные сотне от </a:t>
            </a:r>
            <a:r>
              <a:rPr lang="ru-RU" sz="2000" b="1" dirty="0" smtClean="0"/>
              <a:t>100</a:t>
            </a:r>
            <a:r>
              <a:rPr lang="ru-RU" sz="2000" dirty="0" smtClean="0"/>
              <a:t> до </a:t>
            </a:r>
            <a:r>
              <a:rPr lang="ru-RU" sz="2000" b="1" dirty="0" smtClean="0"/>
              <a:t>900</a:t>
            </a:r>
            <a:r>
              <a:rPr lang="ru-RU" sz="2000" dirty="0" smtClean="0"/>
              <a:t>. Также возможно использовать заложенные константы </a:t>
            </a:r>
            <a:r>
              <a:rPr lang="en-US" sz="2000" dirty="0" smtClean="0"/>
              <a:t>(</a:t>
            </a:r>
            <a:r>
              <a:rPr lang="en-US" sz="2000" i="1" dirty="0" smtClean="0"/>
              <a:t>bold, bolder, lighter, normal</a:t>
            </a:r>
            <a:r>
              <a:rPr lang="en-US" sz="2000" dirty="0" smtClean="0"/>
              <a:t>).</a:t>
            </a:r>
            <a:r>
              <a:rPr lang="ru-RU" sz="2000" dirty="0" smtClean="0"/>
              <a:t> 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7320136" y="4365104"/>
            <a:ext cx="31020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hlinkClick r:id="rId2"/>
              </a:rPr>
              <a:t>https</a:t>
            </a:r>
            <a:r>
              <a:rPr lang="en-US" sz="1600" b="1" dirty="0">
                <a:hlinkClick r:id="rId2"/>
              </a:rPr>
              <a:t>://</a:t>
            </a:r>
            <a:r>
              <a:rPr lang="en-US" sz="1600" b="1" dirty="0" smtClean="0">
                <a:hlinkClick r:id="rId2"/>
              </a:rPr>
              <a:t>webref.ru/css/font-weight</a:t>
            </a:r>
            <a:endParaRPr lang="en-US" sz="1600" b="1" dirty="0" smtClean="0"/>
          </a:p>
        </p:txBody>
      </p:sp>
      <p:sp>
        <p:nvSpPr>
          <p:cNvPr id="4" name="Прямоугольник 3"/>
          <p:cNvSpPr/>
          <p:nvPr/>
        </p:nvSpPr>
        <p:spPr>
          <a:xfrm>
            <a:off x="623392" y="1801149"/>
            <a:ext cx="59406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100: </a:t>
            </a:r>
            <a:r>
              <a:rPr lang="en-US" sz="2400" b="1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Thin</a:t>
            </a:r>
            <a:endParaRPr lang="en-US" sz="2400" b="1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200: Extra Light (Ultra Light</a:t>
            </a:r>
            <a:r>
              <a:rPr lang="en-US" sz="2400" b="1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400" b="1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300: </a:t>
            </a:r>
            <a:r>
              <a:rPr lang="en-US" sz="2400" b="1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Light</a:t>
            </a:r>
            <a:endParaRPr lang="en-US" sz="2400" b="1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400: </a:t>
            </a:r>
            <a:r>
              <a:rPr lang="en-US" sz="2400" b="1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Normal</a:t>
            </a:r>
            <a:endParaRPr lang="en-US" sz="2400" b="1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500: </a:t>
            </a:r>
            <a:r>
              <a:rPr lang="en-US" sz="2400" b="1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Medium</a:t>
            </a:r>
            <a:endParaRPr lang="en-US" sz="2400" b="1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600: Semi Bold (Demi Bold</a:t>
            </a:r>
            <a:r>
              <a:rPr lang="en-US" sz="2400" b="1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400" b="1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700: </a:t>
            </a:r>
            <a:r>
              <a:rPr lang="en-US" sz="2400" b="1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Bold</a:t>
            </a:r>
            <a:endParaRPr lang="en-US" sz="2400" b="1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800: Extra Bold (Ultra Bold</a:t>
            </a:r>
            <a:r>
              <a:rPr lang="en-US" sz="2400" b="1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400" b="1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900: Black (Heavy</a:t>
            </a:r>
            <a:r>
              <a:rPr lang="en-US" sz="2400" b="1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400" b="1" i="0" dirty="0">
              <a:solidFill>
                <a:srgbClr val="33333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12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 smtClean="0"/>
              <a:t>5. </a:t>
            </a:r>
            <a:r>
              <a:rPr lang="ru-RU" sz="6600" b="1" dirty="0" smtClean="0"/>
              <a:t>Подключение </a:t>
            </a:r>
            <a:r>
              <a:rPr lang="ru-RU" sz="6600" b="1" dirty="0" smtClean="0"/>
              <a:t>шрифта</a:t>
            </a:r>
            <a:endParaRPr lang="ru-RU" sz="6600" b="1" dirty="0"/>
          </a:p>
        </p:txBody>
      </p:sp>
    </p:spTree>
    <p:extLst>
      <p:ext uri="{BB962C8B-B14F-4D97-AF65-F5344CB8AC3E}">
        <p14:creationId xmlns:p14="http://schemas.microsoft.com/office/powerpoint/2010/main" val="358660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352584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1663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/>
              <a:t>Директива </a:t>
            </a:r>
            <a:r>
              <a:rPr lang="en-US" sz="3600" b="1" dirty="0" smtClean="0"/>
              <a:t>@font-face</a:t>
            </a:r>
            <a:endParaRPr lang="ru-RU" sz="3600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7660750" y="5440993"/>
            <a:ext cx="42244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hlinkClick r:id="rId2"/>
              </a:rPr>
              <a:t>https://</a:t>
            </a:r>
            <a:r>
              <a:rPr lang="en-US" sz="2400" b="1" dirty="0" smtClean="0">
                <a:hlinkClick r:id="rId2"/>
              </a:rPr>
              <a:t>webref.ru/css/font-face</a:t>
            </a:r>
            <a:endParaRPr lang="en-US" sz="2400" b="1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8720"/>
            <a:ext cx="12192000" cy="43947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56638" y="5440993"/>
            <a:ext cx="7104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Директива </a:t>
            </a:r>
            <a:r>
              <a:rPr lang="en-US" sz="2000" b="1" dirty="0" smtClean="0"/>
              <a:t>@font-face </a:t>
            </a:r>
            <a:r>
              <a:rPr lang="ru-RU" sz="2000" dirty="0" smtClean="0"/>
              <a:t>«</a:t>
            </a:r>
            <a:r>
              <a:rPr lang="ru-RU" sz="2000" i="1" dirty="0" smtClean="0"/>
              <a:t>подключает</a:t>
            </a:r>
            <a:r>
              <a:rPr lang="ru-RU" sz="2000" dirty="0" smtClean="0"/>
              <a:t>» шрифт из указанного файла, и конфигурирует его (задаёт для каких начертаний его нужно применять).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36371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6</a:t>
            </a:r>
            <a:r>
              <a:rPr lang="en-US" sz="8000" b="1" dirty="0" smtClean="0"/>
              <a:t>. </a:t>
            </a:r>
            <a:r>
              <a:rPr lang="en-US" sz="8000" b="1" dirty="0" smtClean="0"/>
              <a:t>Google Fonts</a:t>
            </a:r>
            <a:endParaRPr lang="ru-RU" sz="8000" b="1" dirty="0"/>
          </a:p>
        </p:txBody>
      </p:sp>
    </p:spTree>
    <p:extLst>
      <p:ext uri="{BB962C8B-B14F-4D97-AF65-F5344CB8AC3E}">
        <p14:creationId xmlns:p14="http://schemas.microsoft.com/office/powerpoint/2010/main" val="271710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97879" y="188640"/>
            <a:ext cx="8047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/>
              <a:t>Использование шрифтов на примере </a:t>
            </a:r>
            <a:r>
              <a:rPr lang="en-US" sz="2800" b="1" dirty="0"/>
              <a:t>Google Fonts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282483" y="5776861"/>
            <a:ext cx="8044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hlinkClick r:id="rId2"/>
              </a:rPr>
              <a:t>https://fonts.google.com/</a:t>
            </a:r>
            <a:endParaRPr lang="ru-RU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116479" y="5157192"/>
            <a:ext cx="8210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Google Fonts – </a:t>
            </a:r>
            <a:r>
              <a:rPr lang="ru-RU" sz="2400" i="1" dirty="0"/>
              <a:t>хранилище и инструмент подбора шрифтов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552" y="958537"/>
            <a:ext cx="8208912" cy="40546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741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/>
              <a:t>7. CSS </a:t>
            </a:r>
            <a:r>
              <a:rPr lang="ru-RU" sz="6000" b="1" dirty="0" smtClean="0"/>
              <a:t>Библиотека</a:t>
            </a:r>
            <a:endParaRPr lang="en-US" sz="6000" b="1" dirty="0" smtClean="0"/>
          </a:p>
          <a:p>
            <a:pPr algn="ctr"/>
            <a:r>
              <a:rPr lang="en-US" sz="6000" b="1" dirty="0" smtClean="0">
                <a:solidFill>
                  <a:srgbClr val="FFFF00"/>
                </a:solidFill>
              </a:rPr>
              <a:t>Font Awesome</a:t>
            </a:r>
            <a:endParaRPr lang="uk-UA" sz="6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2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b="24731"/>
          <a:stretch/>
        </p:blipFill>
        <p:spPr>
          <a:xfrm>
            <a:off x="0" y="-2187"/>
            <a:ext cx="12192000" cy="68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6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ucore.net/wp-content/uploads/2020/05/img_5ec381643ab6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" t="1701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1624" y="4581128"/>
            <a:ext cx="6382095" cy="15918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82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8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30</a:t>
            </a:fld>
            <a:endParaRPr lang="uk-UA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35560" y="476673"/>
            <a:ext cx="8235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Font Awesome – </a:t>
            </a:r>
            <a:r>
              <a:rPr lang="ru-RU" sz="3600" b="1" dirty="0"/>
              <a:t>библиотека с иконками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071664" y="4521314"/>
            <a:ext cx="60439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hlinkClick r:id="rId2"/>
              </a:rPr>
              <a:t>https://fontawesome.com/</a:t>
            </a:r>
            <a:endParaRPr lang="ru-RU" sz="40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322" y="1268760"/>
            <a:ext cx="8718698" cy="2952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Прямоугольник 1"/>
          <p:cNvSpPr/>
          <p:nvPr/>
        </p:nvSpPr>
        <p:spPr>
          <a:xfrm>
            <a:off x="0" y="5446965"/>
            <a:ext cx="1219200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Ссылку можно взять на </a:t>
            </a:r>
            <a:r>
              <a:rPr lang="en-US" b="1" dirty="0">
                <a:hlinkClick r:id="rId4"/>
              </a:rPr>
              <a:t>https://cdnjs.com/libraries/font-awesome</a:t>
            </a:r>
            <a:endParaRPr lang="ru-RU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21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t="2206" b="-1"/>
          <a:stretch/>
        </p:blipFill>
        <p:spPr>
          <a:xfrm>
            <a:off x="1487488" y="1268760"/>
            <a:ext cx="9469617" cy="4680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955540" y="406406"/>
            <a:ext cx="8235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Font Awesome – </a:t>
            </a:r>
            <a:r>
              <a:rPr lang="ru-RU" sz="3600" b="1" dirty="0"/>
              <a:t>библиотека с иконками</a:t>
            </a:r>
          </a:p>
        </p:txBody>
      </p:sp>
    </p:spTree>
    <p:extLst>
      <p:ext uri="{BB962C8B-B14F-4D97-AF65-F5344CB8AC3E}">
        <p14:creationId xmlns:p14="http://schemas.microsoft.com/office/powerpoint/2010/main" val="6114188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 smtClean="0"/>
              <a:t>8</a:t>
            </a:r>
            <a:r>
              <a:rPr lang="ru-RU" sz="7200" b="1" dirty="0" smtClean="0"/>
              <a:t>.</a:t>
            </a:r>
            <a:r>
              <a:rPr lang="en-US" sz="7200" b="1" dirty="0" smtClean="0"/>
              <a:t> </a:t>
            </a:r>
            <a:r>
              <a:rPr lang="ru-RU" sz="7200" b="1" dirty="0" smtClean="0"/>
              <a:t>Единица </a:t>
            </a:r>
            <a:br>
              <a:rPr lang="ru-RU" sz="7200" b="1" dirty="0" smtClean="0"/>
            </a:br>
            <a:r>
              <a:rPr lang="ru-RU" sz="7200" b="1" dirty="0" smtClean="0"/>
              <a:t>измерения </a:t>
            </a:r>
            <a:r>
              <a:rPr lang="en-US" sz="7200" b="1" dirty="0" smtClean="0">
                <a:solidFill>
                  <a:srgbClr val="FFFF00"/>
                </a:solidFill>
              </a:rPr>
              <a:t>REM</a:t>
            </a:r>
            <a:endParaRPr lang="uk-UA" sz="7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60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6064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/>
              <a:t>Единицы измерения </a:t>
            </a:r>
            <a:r>
              <a:rPr lang="en-US" sz="4400" b="1" dirty="0" smtClean="0"/>
              <a:t>REM</a:t>
            </a:r>
            <a:endParaRPr lang="ru-RU" sz="4400" b="1" dirty="0"/>
          </a:p>
        </p:txBody>
      </p:sp>
      <p:sp>
        <p:nvSpPr>
          <p:cNvPr id="8" name="Номер слайда 36"/>
          <p:cNvSpPr txBox="1">
            <a:spLocks/>
          </p:cNvSpPr>
          <p:nvPr/>
        </p:nvSpPr>
        <p:spPr>
          <a:xfrm>
            <a:off x="11280576" y="623673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5716364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https://webref.ru/css/value/size</a:t>
            </a:r>
            <a:endParaRPr lang="uk-UA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951984" y="1412777"/>
            <a:ext cx="47525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REM</a:t>
            </a:r>
            <a:r>
              <a:rPr lang="en-US" sz="2400" dirty="0" smtClean="0"/>
              <a:t> – </a:t>
            </a:r>
            <a:r>
              <a:rPr lang="ru-RU" sz="2400" dirty="0" smtClean="0"/>
              <a:t>относительная единица измерения которая рассчитывается относительно размера который был задан для </a:t>
            </a:r>
            <a:r>
              <a:rPr lang="en-US" sz="2400" b="1" dirty="0" smtClean="0"/>
              <a:t>font-size</a:t>
            </a:r>
            <a:r>
              <a:rPr lang="en-US" sz="2400" dirty="0" smtClean="0"/>
              <a:t> </a:t>
            </a:r>
            <a:r>
              <a:rPr lang="ru-RU" sz="2400" dirty="0" smtClean="0"/>
              <a:t>у тега </a:t>
            </a:r>
            <a:r>
              <a:rPr lang="en-US" sz="2400" b="1" dirty="0" smtClean="0"/>
              <a:t>html</a:t>
            </a:r>
            <a:r>
              <a:rPr lang="en-US" sz="2400" dirty="0" smtClean="0"/>
              <a:t>. </a:t>
            </a:r>
            <a:r>
              <a:rPr lang="ru-RU" sz="2400" dirty="0" smtClean="0"/>
              <a:t> В приведенном коде размер шрифта у </a:t>
            </a:r>
            <a:r>
              <a:rPr lang="en-US" sz="2400" b="1" dirty="0" smtClean="0"/>
              <a:t>h1</a:t>
            </a:r>
            <a:r>
              <a:rPr lang="en-US" sz="2400" dirty="0" smtClean="0"/>
              <a:t> </a:t>
            </a:r>
            <a:r>
              <a:rPr lang="ru-RU" sz="2400" dirty="0" smtClean="0"/>
              <a:t>будет </a:t>
            </a:r>
            <a:r>
              <a:rPr lang="ru-RU" sz="2400" b="1" dirty="0" smtClean="0"/>
              <a:t>24</a:t>
            </a:r>
            <a:r>
              <a:rPr lang="en-US" sz="2400" b="1" dirty="0" err="1" smtClean="0"/>
              <a:t>pt</a:t>
            </a:r>
            <a:r>
              <a:rPr lang="en-US" sz="2400" b="1" dirty="0" smtClean="0"/>
              <a:t> </a:t>
            </a:r>
            <a:r>
              <a:rPr lang="en-US" sz="2400" dirty="0" smtClean="0"/>
              <a:t>(</a:t>
            </a:r>
            <a:r>
              <a:rPr lang="en-US" sz="2400" i="1" dirty="0" smtClean="0"/>
              <a:t>12pt * 2</a:t>
            </a:r>
            <a:r>
              <a:rPr lang="en-US" sz="2400" dirty="0" smtClean="0"/>
              <a:t>), </a:t>
            </a:r>
            <a:r>
              <a:rPr lang="ru-RU" sz="2400" dirty="0" smtClean="0"/>
              <a:t>у тега </a:t>
            </a:r>
            <a:r>
              <a:rPr lang="en-US" sz="2400" b="1" dirty="0" smtClean="0"/>
              <a:t>p </a:t>
            </a:r>
            <a:r>
              <a:rPr lang="ru-RU" sz="2400" dirty="0" smtClean="0"/>
              <a:t>размер шрифта будет </a:t>
            </a:r>
            <a:r>
              <a:rPr lang="ru-RU" sz="2400" b="1" dirty="0" smtClean="0"/>
              <a:t>14.4</a:t>
            </a:r>
            <a:r>
              <a:rPr lang="en-US" sz="2400" b="1" dirty="0" err="1" smtClean="0"/>
              <a:t>pt</a:t>
            </a:r>
            <a:r>
              <a:rPr lang="ru-RU" sz="2400" b="1" dirty="0" smtClean="0"/>
              <a:t> </a:t>
            </a:r>
            <a:r>
              <a:rPr lang="ru-RU" sz="2400" dirty="0" smtClean="0"/>
              <a:t>(</a:t>
            </a:r>
            <a:r>
              <a:rPr lang="ru-RU" sz="2400" i="1" dirty="0" smtClean="0"/>
              <a:t>12</a:t>
            </a:r>
            <a:r>
              <a:rPr lang="en-US" sz="2400" i="1" dirty="0" err="1" smtClean="0"/>
              <a:t>pt</a:t>
            </a:r>
            <a:r>
              <a:rPr lang="en-US" sz="2400" i="1" dirty="0" smtClean="0"/>
              <a:t> * 1.2</a:t>
            </a:r>
            <a:r>
              <a:rPr lang="ru-RU" sz="2400" dirty="0" smtClean="0"/>
              <a:t>)</a:t>
            </a:r>
            <a:r>
              <a:rPr lang="en-US" sz="2400" dirty="0" smtClean="0"/>
              <a:t>, </a:t>
            </a:r>
            <a:r>
              <a:rPr lang="ru-RU" sz="2400" dirty="0" smtClean="0"/>
              <a:t>а отступ </a:t>
            </a:r>
            <a:r>
              <a:rPr lang="ru-RU" sz="2400" b="1" dirty="0" smtClean="0"/>
              <a:t>18</a:t>
            </a:r>
            <a:r>
              <a:rPr lang="en-US" sz="2400" b="1" dirty="0" err="1" smtClean="0"/>
              <a:t>pt</a:t>
            </a:r>
            <a:r>
              <a:rPr lang="en-US" sz="2400" b="1" dirty="0" smtClean="0"/>
              <a:t> </a:t>
            </a:r>
            <a:r>
              <a:rPr lang="en-US" sz="2400" dirty="0" smtClean="0"/>
              <a:t>(</a:t>
            </a:r>
            <a:r>
              <a:rPr lang="en-US" sz="2400" i="1" dirty="0" smtClean="0"/>
              <a:t>12 * 1.5</a:t>
            </a:r>
            <a:r>
              <a:rPr lang="en-US" sz="2400" dirty="0" smtClean="0"/>
              <a:t>); </a:t>
            </a:r>
            <a:endParaRPr lang="uk-UA" sz="2400" b="1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1124744"/>
            <a:ext cx="4536504" cy="433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03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 smtClean="0"/>
              <a:t>9</a:t>
            </a:r>
            <a:r>
              <a:rPr lang="ru-RU" sz="7200" b="1" dirty="0" smtClean="0"/>
              <a:t>.</a:t>
            </a:r>
            <a:r>
              <a:rPr lang="en-US" sz="7200" b="1" dirty="0" smtClean="0"/>
              <a:t> </a:t>
            </a:r>
            <a:r>
              <a:rPr lang="ru-RU" sz="7200" b="1" dirty="0" smtClean="0"/>
              <a:t>Переменные в </a:t>
            </a:r>
            <a:r>
              <a:rPr lang="en-US" sz="7200" b="1" dirty="0" smtClean="0"/>
              <a:t>CSS</a:t>
            </a:r>
            <a:endParaRPr lang="uk-UA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36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55303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/>
              <a:t>Переменные</a:t>
            </a:r>
            <a:r>
              <a:rPr lang="en-US" sz="4400" b="1" dirty="0" smtClean="0"/>
              <a:t> (</a:t>
            </a:r>
            <a:r>
              <a:rPr lang="en-US" sz="4400" b="1" dirty="0" smtClean="0">
                <a:solidFill>
                  <a:srgbClr val="00B050"/>
                </a:solidFill>
              </a:rPr>
              <a:t>variables</a:t>
            </a:r>
            <a:r>
              <a:rPr lang="en-US" sz="4400" b="1" dirty="0" smtClean="0"/>
              <a:t>)</a:t>
            </a:r>
            <a:r>
              <a:rPr lang="ru-RU" sz="4400" b="1" dirty="0" smtClean="0"/>
              <a:t> в </a:t>
            </a:r>
            <a:r>
              <a:rPr lang="en-US" sz="4400" b="1" dirty="0" smtClean="0"/>
              <a:t>CSS</a:t>
            </a:r>
            <a:endParaRPr lang="ru-RU" sz="4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Номер слайда 36"/>
          <p:cNvSpPr txBox="1">
            <a:spLocks/>
          </p:cNvSpPr>
          <p:nvPr/>
        </p:nvSpPr>
        <p:spPr>
          <a:xfrm>
            <a:off x="11280576" y="623673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6083424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ru-RU" sz="2400" b="1" dirty="0" smtClean="0"/>
              <a:t> </a:t>
            </a:r>
            <a:r>
              <a:rPr lang="en-US" sz="2400" b="1" dirty="0" smtClean="0">
                <a:hlinkClick r:id="rId2"/>
              </a:rPr>
              <a:t>https</a:t>
            </a:r>
            <a:r>
              <a:rPr lang="en-US" sz="2400" b="1" dirty="0">
                <a:hlinkClick r:id="rId2"/>
              </a:rPr>
              <a:t>://</a:t>
            </a:r>
            <a:r>
              <a:rPr lang="en-US" sz="2400" b="1" dirty="0" smtClean="0">
                <a:hlinkClick r:id="rId2"/>
              </a:rPr>
              <a:t>medium.com/devschacht/3a5dc6193857</a:t>
            </a:r>
            <a:endParaRPr lang="en-US" sz="24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7392144" y="1426108"/>
            <a:ext cx="453650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/>
              <a:t>Переменные</a:t>
            </a:r>
            <a:r>
              <a:rPr lang="en-US" sz="2000" dirty="0" smtClean="0"/>
              <a:t> (</a:t>
            </a:r>
            <a:r>
              <a:rPr lang="en-US" sz="2000" i="1" dirty="0" smtClean="0"/>
              <a:t>variables</a:t>
            </a:r>
            <a:r>
              <a:rPr lang="en-US" sz="2000" dirty="0" smtClean="0"/>
              <a:t>)</a:t>
            </a:r>
            <a:r>
              <a:rPr lang="ru-RU" sz="2000" dirty="0" smtClean="0"/>
              <a:t> в </a:t>
            </a:r>
            <a:r>
              <a:rPr lang="en-US" sz="2000" b="1" dirty="0" smtClean="0"/>
              <a:t>CSS </a:t>
            </a:r>
            <a:r>
              <a:rPr lang="ru-RU" sz="2000" dirty="0" smtClean="0"/>
              <a:t>позволяют уменьшит дублирование значений свойств. </a:t>
            </a:r>
            <a:r>
              <a:rPr lang="ru-RU" sz="2000" b="1" dirty="0" smtClean="0"/>
              <a:t>Переменные</a:t>
            </a:r>
            <a:r>
              <a:rPr lang="ru-RU" sz="2000" dirty="0" smtClean="0"/>
              <a:t> – хранилище для какого либо значения, которое можно многократно использовать в коде, при этом определение этого (хранимого в переменной) значения - выполняется однократно, что упрощает его изменение (при необходимости).</a:t>
            </a:r>
            <a:br>
              <a:rPr lang="ru-RU" sz="2000" dirty="0" smtClean="0"/>
            </a:br>
            <a:r>
              <a:rPr lang="ru-RU" sz="2000" i="1" dirty="0" smtClean="0"/>
              <a:t>Не путайте с единицей измерения </a:t>
            </a:r>
            <a:r>
              <a:rPr lang="en-US" sz="2000" b="1" i="1" dirty="0" smtClean="0"/>
              <a:t>rem</a:t>
            </a:r>
            <a:r>
              <a:rPr lang="ru-RU" sz="2000" i="1" dirty="0" smtClean="0"/>
              <a:t>, её функционирование никак не связана с переменными.</a:t>
            </a:r>
            <a:endParaRPr lang="ru-RU" sz="2000" b="1" i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1433849"/>
            <a:ext cx="6466869" cy="41707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901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 smtClean="0"/>
              <a:t>Будет полезным</a:t>
            </a:r>
            <a:endParaRPr lang="uk-UA" sz="7200" dirty="0"/>
          </a:p>
        </p:txBody>
      </p:sp>
    </p:spTree>
    <p:extLst>
      <p:ext uri="{BB962C8B-B14F-4D97-AF65-F5344CB8AC3E}">
        <p14:creationId xmlns:p14="http://schemas.microsoft.com/office/powerpoint/2010/main" val="81766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6"/>
          <p:cNvSpPr txBox="1">
            <a:spLocks/>
          </p:cNvSpPr>
          <p:nvPr/>
        </p:nvSpPr>
        <p:spPr>
          <a:xfrm>
            <a:off x="11064552" y="6071381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503712" y="192590"/>
            <a:ext cx="55075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3200" b="1" dirty="0" err="1"/>
              <a:t>Эрик</a:t>
            </a:r>
            <a:r>
              <a:rPr lang="uk-UA" sz="3200" b="1" dirty="0"/>
              <a:t> </a:t>
            </a:r>
            <a:r>
              <a:rPr lang="uk-UA" sz="3200" b="1" dirty="0" err="1"/>
              <a:t>Шпикерманн</a:t>
            </a:r>
            <a:r>
              <a:rPr lang="uk-UA" sz="3200" b="1" dirty="0"/>
              <a:t>, О шрифте</a:t>
            </a:r>
            <a:endParaRPr lang="uk-UA" sz="4800" b="1" dirty="0"/>
          </a:p>
        </p:txBody>
      </p:sp>
      <p:pic>
        <p:nvPicPr>
          <p:cNvPr id="5" name="Picture 2" descr="p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307" y="957916"/>
            <a:ext cx="3672408" cy="524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595950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i="1" dirty="0"/>
              <a:t>То, что всем нужно знать о </a:t>
            </a:r>
            <a:r>
              <a:rPr lang="ru-RU" sz="2800" i="1" dirty="0" smtClean="0"/>
              <a:t>шрифтах</a:t>
            </a:r>
            <a:endParaRPr lang="uk-UA" sz="2800" i="1" dirty="0"/>
          </a:p>
        </p:txBody>
      </p:sp>
    </p:spTree>
    <p:extLst>
      <p:ext uri="{BB962C8B-B14F-4D97-AF65-F5344CB8AC3E}">
        <p14:creationId xmlns:p14="http://schemas.microsoft.com/office/powerpoint/2010/main" val="320390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 smtClean="0"/>
              <a:t>Будет полезным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230674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428027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/>
              <a:t>Подробнее о </a:t>
            </a:r>
            <a:r>
              <a:rPr lang="en-US" sz="3200" b="1" dirty="0" smtClean="0"/>
              <a:t>REM</a:t>
            </a:r>
            <a:r>
              <a:rPr lang="ru-RU" sz="3200" b="1" dirty="0" smtClean="0"/>
              <a:t> и не только</a:t>
            </a:r>
            <a:endParaRPr lang="uk-UA" sz="4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5642084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</a:t>
            </a:r>
            <a:r>
              <a:rPr lang="en-US" sz="2800" b="1" dirty="0" smtClean="0">
                <a:hlinkClick r:id="rId2"/>
              </a:rPr>
              <a:t>youtu.be/gSr7DW_89xU</a:t>
            </a:r>
            <a:endParaRPr lang="uk-UA" sz="2800" b="1" dirty="0"/>
          </a:p>
        </p:txBody>
      </p:sp>
      <p:pic>
        <p:nvPicPr>
          <p:cNvPr id="1026" name="Picture 2" descr="https://s3-eu-west-1.amazonaws.com/engage-site-cms/craft/uploads/Blog/2018/em-vs-rem-vs-px/8c0194fc81cc2ce455910deffaa9b879.png?mtime=2018042313041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50" t="12961" r="6594" b="17917"/>
          <a:stretch/>
        </p:blipFill>
        <p:spPr bwMode="auto">
          <a:xfrm>
            <a:off x="3503712" y="1556792"/>
            <a:ext cx="5256584" cy="33642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81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2996952"/>
            <a:ext cx="12191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&lt;meta</a:t>
            </a:r>
            <a:r>
              <a:rPr lang="en-US" sz="6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66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charset</a:t>
            </a:r>
            <a:r>
              <a:rPr lang="en-US" sz="6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66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"utf-8</a:t>
            </a:r>
            <a:r>
              <a:rPr lang="en-US" sz="66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6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66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66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522920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…</a:t>
            </a:r>
            <a:r>
              <a:rPr lang="ru-RU" sz="2800" i="1" dirty="0"/>
              <a:t>и сохранять файлы</a:t>
            </a:r>
            <a:r>
              <a:rPr lang="en-US" sz="2800" i="1" dirty="0"/>
              <a:t> </a:t>
            </a:r>
            <a:r>
              <a:rPr lang="ru-RU" sz="2800" i="1" dirty="0"/>
              <a:t>в </a:t>
            </a:r>
            <a:r>
              <a:rPr lang="en-US" sz="2800" b="1" i="1" dirty="0" err="1"/>
              <a:t>u</a:t>
            </a:r>
            <a:r>
              <a:rPr lang="en-US" sz="2800" b="1" i="1" dirty="0" err="1" smtClean="0"/>
              <a:t>nicode</a:t>
            </a:r>
            <a:r>
              <a:rPr lang="en-US" sz="2800" b="1" i="1" dirty="0" smtClean="0"/>
              <a:t>-</a:t>
            </a:r>
            <a:r>
              <a:rPr lang="ru-RU" sz="2800" b="1" i="1" dirty="0" smtClean="0"/>
              <a:t>формате </a:t>
            </a:r>
            <a:r>
              <a:rPr lang="en-US" sz="2800" i="1" dirty="0"/>
              <a:t>UTF-8.</a:t>
            </a:r>
            <a:endParaRPr lang="uk-UA" sz="2800" i="1" dirty="0"/>
          </a:p>
        </p:txBody>
      </p:sp>
      <p:sp>
        <p:nvSpPr>
          <p:cNvPr id="6" name="Номер слайда 36"/>
          <p:cNvSpPr txBox="1">
            <a:spLocks/>
          </p:cNvSpPr>
          <p:nvPr/>
        </p:nvSpPr>
        <p:spPr>
          <a:xfrm>
            <a:off x="11280576" y="6210890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93393"/>
            <a:ext cx="1219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Чтобы не было проблем с </a:t>
            </a:r>
            <a:r>
              <a:rPr lang="ru-RU" sz="4000" b="1" dirty="0" smtClean="0"/>
              <a:t>определением </a:t>
            </a:r>
            <a:br>
              <a:rPr lang="ru-RU" sz="4000" b="1" dirty="0" smtClean="0"/>
            </a:br>
            <a:r>
              <a:rPr lang="ru-RU" sz="4000" b="1" dirty="0" smtClean="0"/>
              <a:t>кодировки,  </a:t>
            </a:r>
            <a:r>
              <a:rPr lang="uk-UA" sz="4000" b="1" dirty="0" smtClean="0"/>
              <a:t>м</a:t>
            </a:r>
            <a:r>
              <a:rPr lang="ru-RU" sz="4000" b="1" dirty="0" smtClean="0"/>
              <a:t>ы используем тег  </a:t>
            </a:r>
            <a:endParaRPr lang="uk-UA" sz="4000" b="1" dirty="0"/>
          </a:p>
        </p:txBody>
      </p:sp>
    </p:spTree>
    <p:extLst>
      <p:ext uri="{BB962C8B-B14F-4D97-AF65-F5344CB8AC3E}">
        <p14:creationId xmlns:p14="http://schemas.microsoft.com/office/powerpoint/2010/main" val="204119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/>
              <a:t>Домашнее задание</a:t>
            </a:r>
            <a:endParaRPr lang="uk-UA" sz="7200" dirty="0"/>
          </a:p>
        </p:txBody>
      </p:sp>
    </p:spTree>
    <p:extLst>
      <p:ext uri="{BB962C8B-B14F-4D97-AF65-F5344CB8AC3E}">
        <p14:creationId xmlns:p14="http://schemas.microsoft.com/office/powerpoint/2010/main" val="55291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5744" r="13973"/>
          <a:stretch/>
        </p:blipFill>
        <p:spPr>
          <a:xfrm>
            <a:off x="-24680" y="0"/>
            <a:ext cx="8568953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64152" y="751344"/>
            <a:ext cx="42857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/>
              <a:t>Подсказка</a:t>
            </a:r>
            <a:r>
              <a:rPr lang="uk-UA" sz="2800" dirty="0" smtClean="0"/>
              <a:t>, </a:t>
            </a:r>
            <a:r>
              <a:rPr lang="ru-RU" sz="2800" b="1" dirty="0" smtClean="0"/>
              <a:t>использованы</a:t>
            </a:r>
            <a:r>
              <a:rPr lang="uk-UA" sz="2800" b="1" dirty="0" smtClean="0"/>
              <a:t> </a:t>
            </a:r>
            <a:r>
              <a:rPr lang="ru-RU" sz="2800" b="1" dirty="0" smtClean="0"/>
              <a:t>шрифты</a:t>
            </a:r>
            <a:r>
              <a:rPr lang="uk-UA" sz="2800" i="1" dirty="0" smtClean="0"/>
              <a:t>: </a:t>
            </a:r>
            <a:r>
              <a:rPr lang="en-US" sz="2800" i="1" dirty="0"/>
              <a:t>Alfa Slab One, Cairo, Carter One, Caveat, Cookie, DM Mono, Mali, </a:t>
            </a:r>
            <a:r>
              <a:rPr lang="en-US" sz="2800" i="1" dirty="0" smtClean="0"/>
              <a:t>Oswald</a:t>
            </a:r>
            <a:endParaRPr lang="ru-RU" sz="2800" i="1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168" y="3933056"/>
            <a:ext cx="4141721" cy="2321440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175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18107" r="18107"/>
          <a:stretch/>
        </p:blipFill>
        <p:spPr>
          <a:xfrm>
            <a:off x="237999" y="0"/>
            <a:ext cx="7776864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96200" y="3212976"/>
            <a:ext cx="26642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/>
              <a:t>Еще подсказка</a:t>
            </a:r>
            <a:r>
              <a:rPr lang="ru-RU" sz="2400" b="1" dirty="0"/>
              <a:t>: </a:t>
            </a:r>
            <a:r>
              <a:rPr lang="uk-UA" sz="2400" dirty="0"/>
              <a:t>родительський тег </a:t>
            </a:r>
            <a:r>
              <a:rPr lang="uk-UA" sz="2400" dirty="0" err="1"/>
              <a:t>высотой</a:t>
            </a:r>
            <a:r>
              <a:rPr lang="uk-UA" sz="2400" dirty="0"/>
              <a:t> в 100</a:t>
            </a:r>
            <a:r>
              <a:rPr lang="uk-UA" sz="2400" dirty="0" smtClean="0"/>
              <a:t>% от </a:t>
            </a:r>
            <a:r>
              <a:rPr lang="uk-UA" sz="2400" b="1" dirty="0" err="1"/>
              <a:t>высоты</a:t>
            </a:r>
            <a:r>
              <a:rPr lang="uk-UA" sz="2400" b="1" dirty="0"/>
              <a:t> </a:t>
            </a:r>
            <a:r>
              <a:rPr lang="uk-UA" sz="2400" b="1" dirty="0" err="1"/>
              <a:t>экрана</a:t>
            </a:r>
            <a:r>
              <a:rPr lang="uk-UA" sz="2400" dirty="0"/>
              <a:t>, с </a:t>
            </a:r>
            <a:r>
              <a:rPr lang="ru-RU" sz="2400" b="1" dirty="0"/>
              <a:t>рамками</a:t>
            </a:r>
            <a:r>
              <a:rPr lang="uk-UA" sz="2400" b="1" dirty="0"/>
              <a:t> с </a:t>
            </a:r>
            <a:r>
              <a:rPr lang="uk-UA" sz="2400" b="1" dirty="0" err="1"/>
              <a:t>левой</a:t>
            </a:r>
            <a:r>
              <a:rPr lang="uk-UA" sz="2400" b="1" dirty="0"/>
              <a:t> и </a:t>
            </a:r>
            <a:r>
              <a:rPr lang="uk-UA" sz="2400" b="1" dirty="0" err="1"/>
              <a:t>правой</a:t>
            </a:r>
            <a:r>
              <a:rPr lang="uk-UA" sz="2400" b="1" dirty="0"/>
              <a:t> </a:t>
            </a:r>
            <a:r>
              <a:rPr lang="uk-UA" sz="2400" b="1" dirty="0" err="1"/>
              <a:t>стороны</a:t>
            </a:r>
            <a:r>
              <a:rPr lang="uk-UA" sz="2400" b="1" dirty="0"/>
              <a:t> </a:t>
            </a:r>
            <a:r>
              <a:rPr lang="uk-UA" sz="2400" dirty="0" err="1"/>
              <a:t>могут</a:t>
            </a:r>
            <a:r>
              <a:rPr lang="uk-UA" sz="2400" dirty="0"/>
              <a:t> </a:t>
            </a:r>
            <a:r>
              <a:rPr lang="uk-UA" sz="2400" dirty="0" err="1"/>
              <a:t>помочь</a:t>
            </a:r>
            <a:r>
              <a:rPr lang="uk-UA" sz="2400" dirty="0"/>
              <a:t> вам.</a:t>
            </a:r>
            <a:endParaRPr lang="ru-RU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7907019" y="779220"/>
            <a:ext cx="27363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err="1" smtClean="0"/>
              <a:t>Это</a:t>
            </a:r>
            <a:r>
              <a:rPr lang="uk-UA" sz="2400" b="1" dirty="0" smtClean="0"/>
              <a:t> просто </a:t>
            </a:r>
            <a:r>
              <a:rPr lang="uk-UA" sz="2400" b="1" dirty="0" err="1" smtClean="0"/>
              <a:t>подсказка</a:t>
            </a:r>
            <a:r>
              <a:rPr lang="uk-UA" sz="2400" dirty="0" smtClean="0"/>
              <a:t>, </a:t>
            </a:r>
            <a:r>
              <a:rPr lang="uk-UA" sz="2400" dirty="0" err="1" smtClean="0"/>
              <a:t>как</a:t>
            </a:r>
            <a:r>
              <a:rPr lang="uk-UA" sz="2400" dirty="0" smtClean="0"/>
              <a:t> структурно </a:t>
            </a:r>
            <a:r>
              <a:rPr lang="uk-UA" sz="2400" dirty="0" err="1" smtClean="0"/>
              <a:t>выглядит</a:t>
            </a:r>
            <a:r>
              <a:rPr lang="uk-UA" sz="2400" dirty="0" smtClean="0"/>
              <a:t> </a:t>
            </a:r>
            <a:r>
              <a:rPr lang="uk-UA" sz="2400" dirty="0" err="1" smtClean="0"/>
              <a:t>страница</a:t>
            </a:r>
            <a:r>
              <a:rPr lang="uk-UA" sz="2400" dirty="0" smtClean="0"/>
              <a:t>.</a:t>
            </a:r>
            <a:endParaRPr lang="ru-RU" sz="2400" dirty="0"/>
          </a:p>
        </p:txBody>
      </p:sp>
      <p:sp>
        <p:nvSpPr>
          <p:cNvPr id="5" name="Стрелка вправо 4"/>
          <p:cNvSpPr/>
          <p:nvPr/>
        </p:nvSpPr>
        <p:spPr>
          <a:xfrm rot="10800000">
            <a:off x="7104112" y="1248535"/>
            <a:ext cx="576064" cy="75734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92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К следующему </a:t>
            </a:r>
          </a:p>
          <a:p>
            <a:pPr algn="ctr"/>
            <a:r>
              <a:rPr lang="ru-RU" sz="6600" b="1" dirty="0"/>
              <a:t>занятию…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52197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08568" y="61209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548680"/>
            <a:ext cx="121920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300" b="1" dirty="0" smtClean="0"/>
              <a:t>CSS</a:t>
            </a:r>
            <a:r>
              <a:rPr lang="ru-RU" sz="3300" b="1" dirty="0"/>
              <a:t> </a:t>
            </a:r>
            <a:r>
              <a:rPr lang="ru-RU" sz="3300" b="1" dirty="0" smtClean="0"/>
              <a:t>селекторы – механизм выбора тегов</a:t>
            </a:r>
            <a:endParaRPr lang="ru-RU" sz="33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7032104" y="1473552"/>
            <a:ext cx="264078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7030A0"/>
                </a:solidFill>
              </a:rPr>
              <a:t>Предварительные знания – лучший помощник</a:t>
            </a:r>
            <a:r>
              <a:rPr lang="ru-RU" sz="2400" dirty="0"/>
              <a:t> в обучении, поэтому к следующему занятию жду, что </a:t>
            </a:r>
            <a:r>
              <a:rPr lang="ru-RU" sz="2400" b="1" dirty="0">
                <a:solidFill>
                  <a:srgbClr val="00B050"/>
                </a:solidFill>
              </a:rPr>
              <a:t>посмотрите небольшой ролик о </a:t>
            </a:r>
            <a:r>
              <a:rPr lang="en-US" sz="2400" b="1" dirty="0" smtClean="0">
                <a:solidFill>
                  <a:srgbClr val="00B050"/>
                </a:solidFill>
              </a:rPr>
              <a:t>CSS </a:t>
            </a:r>
            <a:r>
              <a:rPr lang="ru-RU" sz="2400" b="1" dirty="0" smtClean="0">
                <a:solidFill>
                  <a:srgbClr val="00B050"/>
                </a:solidFill>
              </a:rPr>
              <a:t>селекторах.</a:t>
            </a:r>
            <a:endParaRPr lang="uk-UA" sz="2400" dirty="0">
              <a:solidFill>
                <a:srgbClr val="00B050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0" y="5589240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</a:t>
            </a:r>
            <a:r>
              <a:rPr lang="en-US" sz="2800" b="1" dirty="0" smtClean="0">
                <a:hlinkClick r:id="rId2"/>
              </a:rPr>
              <a:t>youtu.be/bgrJ3Hlx7uo?t=39</a:t>
            </a:r>
            <a:endParaRPr lang="uk-UA" sz="2800" b="1" dirty="0"/>
          </a:p>
        </p:txBody>
      </p:sp>
      <p:pic>
        <p:nvPicPr>
          <p:cNvPr id="1026" name="Picture 2" descr="Diagram: CSS selector connecting a CSS rule to an HTML ele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1722795"/>
            <a:ext cx="5928905" cy="328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24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 smtClean="0"/>
              <a:t>2. </a:t>
            </a:r>
            <a:r>
              <a:rPr lang="en-US" sz="7200" b="1" dirty="0" smtClean="0"/>
              <a:t>Unicode </a:t>
            </a:r>
            <a:r>
              <a:rPr lang="uk-UA" sz="7200" b="1" dirty="0" smtClean="0"/>
              <a:t>символ</a:t>
            </a:r>
            <a:r>
              <a:rPr lang="ru-RU" sz="7200" b="1" dirty="0" smtClean="0"/>
              <a:t>ы / </a:t>
            </a:r>
            <a:r>
              <a:rPr lang="en-US" sz="7200" b="1" dirty="0" smtClean="0">
                <a:solidFill>
                  <a:srgbClr val="FFFF00"/>
                </a:solidFill>
              </a:rPr>
              <a:t>emoji</a:t>
            </a:r>
            <a:endParaRPr lang="uk-UA" sz="8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33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40466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Н</a:t>
            </a:r>
            <a:r>
              <a:rPr lang="ru-RU" sz="3600" b="1" dirty="0" smtClean="0"/>
              <a:t>а </a:t>
            </a:r>
            <a:r>
              <a:rPr lang="ru-RU" sz="3600" b="1" dirty="0" smtClean="0"/>
              <a:t>практике</a:t>
            </a:r>
            <a:endParaRPr lang="en-US" sz="3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176120" y="2619779"/>
            <a:ext cx="45725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Подготовьте разметку на основе таких команд </a:t>
            </a:r>
            <a:r>
              <a:rPr lang="en-US" sz="3200" b="1" dirty="0" smtClean="0"/>
              <a:t>Emmet</a:t>
            </a:r>
            <a:r>
              <a:rPr lang="en-US" sz="3200" dirty="0" smtClean="0"/>
              <a:t>’</a:t>
            </a:r>
            <a:r>
              <a:rPr lang="uk-UA" sz="3200" dirty="0" smtClean="0"/>
              <a:t>а</a:t>
            </a:r>
            <a:r>
              <a:rPr lang="en-US" sz="3200" dirty="0" smtClean="0"/>
              <a:t> </a:t>
            </a:r>
            <a:r>
              <a:rPr lang="uk-UA" sz="3200" dirty="0" smtClean="0"/>
              <a:t>в </a:t>
            </a:r>
            <a:r>
              <a:rPr lang="en-US" sz="3200" b="1" dirty="0" err="1" smtClean="0"/>
              <a:t>VSCode</a:t>
            </a:r>
            <a:r>
              <a:rPr lang="en-US" sz="3200" b="1" dirty="0" smtClean="0"/>
              <a:t> </a:t>
            </a:r>
            <a:r>
              <a:rPr lang="en-US" sz="3200" dirty="0" smtClean="0"/>
              <a:t>(</a:t>
            </a:r>
            <a:r>
              <a:rPr lang="uk-UA" sz="3200" dirty="0" smtClean="0"/>
              <a:t>команд</a:t>
            </a:r>
            <a:r>
              <a:rPr lang="ru-RU" sz="3200" dirty="0" smtClean="0"/>
              <a:t>ы выполняются по одной</a:t>
            </a:r>
            <a:r>
              <a:rPr lang="en-US" sz="3200" dirty="0" smtClean="0"/>
              <a:t>)</a:t>
            </a:r>
            <a:endParaRPr lang="en-US" sz="32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412776"/>
            <a:ext cx="6263543" cy="48965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468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3265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Emoji Unicode</a:t>
            </a:r>
            <a:endParaRPr lang="ru-RU" sz="4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847655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Например: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unicode.org/emoji/charts/full-emoji-list.html</a:t>
            </a:r>
            <a:endParaRPr lang="ru-RU" sz="24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072" y="3524390"/>
            <a:ext cx="3376132" cy="195914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76" y="1448207"/>
            <a:ext cx="4581525" cy="1304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9" name="Прямая соединительная линия 8"/>
          <p:cNvCxnSpPr/>
          <p:nvPr/>
        </p:nvCxnSpPr>
        <p:spPr>
          <a:xfrm flipH="1">
            <a:off x="5519936" y="1268760"/>
            <a:ext cx="1" cy="424847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984" y="2100669"/>
            <a:ext cx="3981450" cy="2066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6"/>
          <a:srcRect l="6994"/>
          <a:stretch/>
        </p:blipFill>
        <p:spPr>
          <a:xfrm>
            <a:off x="10758518" y="917957"/>
            <a:ext cx="1044116" cy="4591384"/>
          </a:xfrm>
          <a:prstGeom prst="rect">
            <a:avLst/>
          </a:prstGeom>
        </p:spPr>
      </p:pic>
      <p:sp>
        <p:nvSpPr>
          <p:cNvPr id="15" name="Стрелка вниз 14"/>
          <p:cNvSpPr/>
          <p:nvPr/>
        </p:nvSpPr>
        <p:spPr>
          <a:xfrm>
            <a:off x="2207568" y="3029033"/>
            <a:ext cx="1008112" cy="527438"/>
          </a:xfrm>
          <a:prstGeom prst="downArrow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 вниз 15"/>
          <p:cNvSpPr/>
          <p:nvPr/>
        </p:nvSpPr>
        <p:spPr>
          <a:xfrm rot="16200000">
            <a:off x="9969323" y="2940054"/>
            <a:ext cx="894315" cy="432048"/>
          </a:xfrm>
          <a:prstGeom prst="downArrow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5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 smtClean="0"/>
              <a:t>2. О шрифтах</a:t>
            </a:r>
            <a:endParaRPr lang="ru-RU" sz="8000" b="1" dirty="0"/>
          </a:p>
        </p:txBody>
      </p:sp>
    </p:spTree>
    <p:extLst>
      <p:ext uri="{BB962C8B-B14F-4D97-AF65-F5344CB8AC3E}">
        <p14:creationId xmlns:p14="http://schemas.microsoft.com/office/powerpoint/2010/main" val="38545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valeriesjodin.com/wp-content/uploads/2018/11/Style-various-fonts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9" t="11859" r="9601" b="26783"/>
          <a:stretch/>
        </p:blipFill>
        <p:spPr bwMode="auto">
          <a:xfrm>
            <a:off x="-24680" y="-27383"/>
            <a:ext cx="12216680" cy="698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56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4690</TotalTime>
  <Words>801</Words>
  <Application>Microsoft Office PowerPoint</Application>
  <PresentationFormat>Широкоэкранный</PresentationFormat>
  <Paragraphs>114</Paragraphs>
  <Slides>44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44</vt:i4>
      </vt:variant>
    </vt:vector>
  </HeadingPairs>
  <TitlesOfParts>
    <vt:vector size="50" baseType="lpstr">
      <vt:lpstr>Arial</vt:lpstr>
      <vt:lpstr>Calibri</vt:lpstr>
      <vt:lpstr>Courier New</vt:lpstr>
      <vt:lpstr>Segoe UI Semibold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666</cp:revision>
  <dcterms:created xsi:type="dcterms:W3CDTF">2014-11-20T09:08:59Z</dcterms:created>
  <dcterms:modified xsi:type="dcterms:W3CDTF">2020-12-18T20:29:49Z</dcterms:modified>
</cp:coreProperties>
</file>